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58" r:id="rId4"/>
    <p:sldId id="259" r:id="rId5"/>
    <p:sldId id="260" r:id="rId6"/>
    <p:sldId id="261" r:id="rId7"/>
    <p:sldId id="262" r:id="rId8"/>
    <p:sldId id="263" r:id="rId9"/>
    <p:sldId id="271" r:id="rId10"/>
    <p:sldId id="264" r:id="rId11"/>
    <p:sldId id="265" r:id="rId12"/>
    <p:sldId id="267" r:id="rId13"/>
    <p:sldId id="268" r:id="rId14"/>
    <p:sldId id="269" r:id="rId15"/>
    <p:sldId id="270" r:id="rId16"/>
    <p:sldId id="266" r:id="rId17"/>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4" d="100"/>
          <a:sy n="64" d="100"/>
        </p:scale>
        <p:origin x="1344" y="5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F44CFCED-7E49-4E3A-8F59-49CC1B00C96F}" type="datetimeFigureOut">
              <a:rPr lang="el-GR" smtClean="0"/>
              <a:t>31/10/2015</a:t>
            </a:fld>
            <a:endParaRPr lang="el-GR"/>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l-GR"/>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CA6B17EE-8911-4281-B691-4DC6417EF184}" type="slidenum">
              <a:rPr lang="el-GR" smtClean="0"/>
              <a:t>‹#›</a:t>
            </a:fld>
            <a:endParaRPr lang="el-GR"/>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4CFCED-7E49-4E3A-8F59-49CC1B00C96F}" type="datetimeFigureOut">
              <a:rPr lang="el-GR" smtClean="0"/>
              <a:t>31/10/2015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CA6B17EE-8911-4281-B691-4DC6417EF184}" type="slidenum">
              <a:rPr lang="el-GR" smtClean="0"/>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4CFCED-7E49-4E3A-8F59-49CC1B00C96F}" type="datetimeFigureOut">
              <a:rPr lang="el-GR" smtClean="0"/>
              <a:t>31/10/2015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CA6B17EE-8911-4281-B691-4DC6417EF184}" type="slidenum">
              <a:rPr lang="el-GR" smtClean="0"/>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44CFCED-7E49-4E3A-8F59-49CC1B00C96F}" type="datetimeFigureOut">
              <a:rPr lang="el-GR" smtClean="0"/>
              <a:t>31/10/2015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CA6B17EE-8911-4281-B691-4DC6417EF184}" type="slidenum">
              <a:rPr lang="el-GR" smtClean="0"/>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44CFCED-7E49-4E3A-8F59-49CC1B00C96F}" type="datetimeFigureOut">
              <a:rPr lang="el-GR" smtClean="0"/>
              <a:t>31/10/2015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CA6B17EE-8911-4281-B691-4DC6417EF184}" type="slidenum">
              <a:rPr lang="el-GR" smtClean="0"/>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F44CFCED-7E49-4E3A-8F59-49CC1B00C96F}" type="datetimeFigureOut">
              <a:rPr lang="el-GR" smtClean="0"/>
              <a:t>31/10/2015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CA6B17EE-8911-4281-B691-4DC6417EF184}" type="slidenum">
              <a:rPr lang="el-GR" smtClean="0"/>
              <a:t>‹#›</a:t>
            </a:fld>
            <a:endParaRPr lang="el-GR"/>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44CFCED-7E49-4E3A-8F59-49CC1B00C96F}" type="datetimeFigureOut">
              <a:rPr lang="el-GR" smtClean="0"/>
              <a:t>31/10/2015</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CA6B17EE-8911-4281-B691-4DC6417EF184}" type="slidenum">
              <a:rPr lang="el-GR" smtClean="0"/>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44CFCED-7E49-4E3A-8F59-49CC1B00C96F}" type="datetimeFigureOut">
              <a:rPr lang="el-GR" smtClean="0"/>
              <a:t>31/10/2015</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CA6B17EE-8911-4281-B691-4DC6417EF184}" type="slidenum">
              <a:rPr lang="el-GR" smtClean="0"/>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4CFCED-7E49-4E3A-8F59-49CC1B00C96F}" type="datetimeFigureOut">
              <a:rPr lang="el-GR" smtClean="0"/>
              <a:t>31/10/2015</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CA6B17EE-8911-4281-B691-4DC6417EF184}" type="slidenum">
              <a:rPr lang="el-GR" smtClean="0"/>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F44CFCED-7E49-4E3A-8F59-49CC1B00C96F}" type="datetimeFigureOut">
              <a:rPr lang="el-GR" smtClean="0"/>
              <a:t>31/10/2015</a:t>
            </a:fld>
            <a:endParaRPr lang="el-GR"/>
          </a:p>
        </p:txBody>
      </p:sp>
      <p:sp>
        <p:nvSpPr>
          <p:cNvPr id="7" name="Slide Number Placeholder 6"/>
          <p:cNvSpPr>
            <a:spLocks noGrp="1"/>
          </p:cNvSpPr>
          <p:nvPr>
            <p:ph type="sldNum" sz="quarter" idx="12"/>
          </p:nvPr>
        </p:nvSpPr>
        <p:spPr/>
        <p:txBody>
          <a:bodyPr/>
          <a:lstStyle/>
          <a:p>
            <a:fld id="{CA6B17EE-8911-4281-B691-4DC6417EF184}" type="slidenum">
              <a:rPr lang="el-GR" smtClean="0"/>
              <a:t>‹#›</a:t>
            </a:fld>
            <a:endParaRPr lang="el-GR"/>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l-GR"/>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4CFCED-7E49-4E3A-8F59-49CC1B00C96F}" type="datetimeFigureOut">
              <a:rPr lang="el-GR" smtClean="0"/>
              <a:t>31/10/2015</a:t>
            </a:fld>
            <a:endParaRPr lang="el-GR"/>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l-GR"/>
          </a:p>
        </p:txBody>
      </p:sp>
      <p:sp>
        <p:nvSpPr>
          <p:cNvPr id="7" name="Slide Number Placeholder 6"/>
          <p:cNvSpPr>
            <a:spLocks noGrp="1"/>
          </p:cNvSpPr>
          <p:nvPr>
            <p:ph type="sldNum" sz="quarter" idx="12"/>
          </p:nvPr>
        </p:nvSpPr>
        <p:spPr/>
        <p:txBody>
          <a:bodyPr/>
          <a:lstStyle/>
          <a:p>
            <a:fld id="{CA6B17EE-8911-4281-B691-4DC6417EF184}" type="slidenum">
              <a:rPr lang="el-GR" smtClean="0"/>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F44CFCED-7E49-4E3A-8F59-49CC1B00C96F}" type="datetimeFigureOut">
              <a:rPr lang="el-GR" smtClean="0"/>
              <a:t>31/10/2015</a:t>
            </a:fld>
            <a:endParaRPr lang="el-GR"/>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l-GR"/>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CA6B17EE-8911-4281-B691-4DC6417EF184}" type="slidenum">
              <a:rPr lang="el-GR" smtClean="0"/>
              <a:t>‹#›</a:t>
            </a:fld>
            <a:endParaRPr lang="el-G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l-GR" sz="2800" dirty="0" smtClean="0"/>
              <a:t>«Το Ελιξήριο </a:t>
            </a:r>
            <a:br>
              <a:rPr lang="el-GR" sz="2800" dirty="0" smtClean="0"/>
            </a:br>
            <a:r>
              <a:rPr lang="el-GR" sz="2800" dirty="0" smtClean="0"/>
              <a:t>των Χριστουγέννων»</a:t>
            </a:r>
            <a:endParaRPr lang="el-GR" sz="2800" dirty="0"/>
          </a:p>
        </p:txBody>
      </p:sp>
      <p:sp>
        <p:nvSpPr>
          <p:cNvPr id="3" name="Subtitle 2"/>
          <p:cNvSpPr>
            <a:spLocks noGrp="1"/>
          </p:cNvSpPr>
          <p:nvPr>
            <p:ph type="subTitle" idx="1"/>
          </p:nvPr>
        </p:nvSpPr>
        <p:spPr/>
        <p:txBody>
          <a:bodyPr/>
          <a:lstStyle/>
          <a:p>
            <a:r>
              <a:rPr lang="el-GR" dirty="0" smtClean="0"/>
              <a:t>Δράση Προβολής</a:t>
            </a:r>
            <a:endParaRPr lang="el-GR" dirty="0"/>
          </a:p>
        </p:txBody>
      </p:sp>
      <p:pic>
        <p:nvPicPr>
          <p:cNvPr id="14356" name="Picture 20" descr="C:\Users\KV\AppData\Local\Microsoft\Windows\Temporary Internet Files\Content.IE5\KMZK3UDS\140px-Svenska_Scoutrådet.svg[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5669" y="548680"/>
            <a:ext cx="688997" cy="684076"/>
          </a:xfrm>
          <a:prstGeom prst="rect">
            <a:avLst/>
          </a:prstGeom>
          <a:noFill/>
          <a:extLst>
            <a:ext uri="{909E8E84-426E-40DD-AFC4-6F175D3DCCD1}">
              <a14:hiddenFill xmlns:a14="http://schemas.microsoft.com/office/drawing/2010/main">
                <a:solidFill>
                  <a:srgbClr val="FFFFFF"/>
                </a:solidFill>
              </a14:hiddenFill>
            </a:ext>
          </a:extLst>
        </p:spPr>
      </p:pic>
      <p:pic>
        <p:nvPicPr>
          <p:cNvPr id="14360" name="Picture 24" descr="C:\Users\KV\AppData\Local\Microsoft\Windows\Temporary Internet Files\Content.IE5\B9K78CVS\childrenlaughandplay[1].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29010" y="5359452"/>
            <a:ext cx="1622317" cy="96363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16781" y="3068960"/>
            <a:ext cx="3446777" cy="276999"/>
          </a:xfrm>
          <a:prstGeom prst="rect">
            <a:avLst/>
          </a:prstGeom>
          <a:noFill/>
        </p:spPr>
        <p:txBody>
          <a:bodyPr wrap="none" rtlCol="0">
            <a:spAutoFit/>
          </a:bodyPr>
          <a:lstStyle/>
          <a:p>
            <a:r>
              <a:rPr lang="el-GR" sz="1200" b="1" dirty="0" smtClean="0"/>
              <a:t>Περιφερειακή Εφορεία Προσκόπων Αθηνών</a:t>
            </a:r>
            <a:endParaRPr lang="el-GR" sz="1200" b="1" dirty="0"/>
          </a:p>
        </p:txBody>
      </p:sp>
    </p:spTree>
    <p:extLst>
      <p:ext uri="{BB962C8B-B14F-4D97-AF65-F5344CB8AC3E}">
        <p14:creationId xmlns:p14="http://schemas.microsoft.com/office/powerpoint/2010/main" val="3267346422"/>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Διεξαγωγή</a:t>
            </a:r>
            <a:endParaRPr lang="el-GR" dirty="0"/>
          </a:p>
        </p:txBody>
      </p:sp>
      <p:sp>
        <p:nvSpPr>
          <p:cNvPr id="3" name="Content Placeholder 2"/>
          <p:cNvSpPr>
            <a:spLocks noGrp="1"/>
          </p:cNvSpPr>
          <p:nvPr>
            <p:ph idx="1"/>
          </p:nvPr>
        </p:nvSpPr>
        <p:spPr/>
        <p:txBody>
          <a:bodyPr>
            <a:normAutofit fontScale="77500" lnSpcReduction="20000"/>
          </a:bodyPr>
          <a:lstStyle/>
          <a:p>
            <a:r>
              <a:rPr lang="el-GR" dirty="0"/>
              <a:t>Το Σάββατο το πρωί, έχοντας πάρει την πρόσκληση, τα παιδιά έρχονται στο χώρο του σχολείου, και μπαίνουν σε ομάδες. Έχουμε φτιάξει από πριν με χρωματιστό χαρτόνι αυτιά ξωτικού για όλα τα παιδιά, με διαφορετικό χρώμα για κάθε ομάδα, τα οποία το κάθε παιδί παίρνει και τα φοράει όταν έρχεται να εγγραφεί στη γραμματεία. Υπολογίζουμε να δημιουργηθούν από 5 ως 8 ομάδες των 8 - 10 περίπου παιδιών. </a:t>
            </a:r>
          </a:p>
          <a:p>
            <a:r>
              <a:rPr lang="el-GR" dirty="0"/>
              <a:t>Σε όλη τη διάρκεια του παιχνιδιού ακούγεται χριστουγεννιάτικη μουσική από ηχοσύστημα, η οποία δημιουργεί γιορτινή ατμόσφαιρα. Η μουσική υπάρχει σε μορφή mp3. Όλα τα ενήλικα στελέχη των προσκόπων φορούν σκουφάκια Άι Βασίλη</a:t>
            </a:r>
            <a:r>
              <a:rPr lang="el-GR" dirty="0" smtClean="0"/>
              <a:t>.</a:t>
            </a:r>
            <a:endParaRPr lang="el-GR" dirty="0"/>
          </a:p>
        </p:txBody>
      </p:sp>
      <p:pic>
        <p:nvPicPr>
          <p:cNvPr id="8195" name="Picture 3" descr="C:\Users\KV\AppData\Local\Microsoft\Windows\Temporary Internet Files\Content.IE5\KMZK3UDS\Elf_with_Gift[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112" y="836712"/>
            <a:ext cx="1606150" cy="1368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669083"/>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Παίζουμε...</a:t>
            </a:r>
            <a:endParaRPr lang="el-GR" dirty="0"/>
          </a:p>
        </p:txBody>
      </p:sp>
      <p:sp>
        <p:nvSpPr>
          <p:cNvPr id="3" name="Content Placeholder 2"/>
          <p:cNvSpPr>
            <a:spLocks noGrp="1"/>
          </p:cNvSpPr>
          <p:nvPr>
            <p:ph idx="1"/>
          </p:nvPr>
        </p:nvSpPr>
        <p:spPr/>
        <p:txBody>
          <a:bodyPr>
            <a:normAutofit fontScale="85000" lnSpcReduction="20000"/>
          </a:bodyPr>
          <a:lstStyle/>
          <a:p>
            <a:r>
              <a:rPr lang="el-GR" dirty="0"/>
              <a:t>Η έναρξη του παιχνιδιού γίνεται με ένα παιχνίδι για όλους. Στη συνέχεια, τα παιδιά μαζεύονται ανά ομάδες και κάθε ομάδα ξεκινά να παίζει ένα παιχνίδι σταθμών. Σε κάθε σταθμό παίζεται διαφορετικό παιχνίδι. Αρκετά από τα παιχνίδια απαιτούν δράση και χρειάζονται υλικά και άλλα είναι ήσυχα. </a:t>
            </a:r>
            <a:endParaRPr lang="en-US" dirty="0" smtClean="0"/>
          </a:p>
          <a:p>
            <a:r>
              <a:rPr lang="el-GR" dirty="0" smtClean="0"/>
              <a:t>Για </a:t>
            </a:r>
            <a:r>
              <a:rPr lang="el-GR" dirty="0"/>
              <a:t>την προσπάθεια του μέσα στην ομάδα, μετά από κάθε παιχνίδι το παιδί παίρνει για επιβράβευση ένα μικρό σακουλάκι με μπαχαρικό, διαφορετικό και ξεχωριστό σε κάθε σταθμό, το οποίο είναι το ειδικό συστατικό της μαγικής συνταγής και συγχρόνως το έπαθλο για το παιδί για το συγκεκριμένο σταθμό. Ανά 10 λεπτά, οι ομάδες αλλάζουν σταθμούς.</a:t>
            </a:r>
          </a:p>
        </p:txBody>
      </p:sp>
      <p:pic>
        <p:nvPicPr>
          <p:cNvPr id="9225" name="Picture 9" descr="C:\Users\KV\AppData\Local\Microsoft\Windows\Temporary Internet Files\Content.IE5\KMZK3UDS\0511-1101-0118-1935_Stick_Figures_of_Preschool_Kids_Playing_clipart_image[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80112" y="764704"/>
            <a:ext cx="1440160" cy="1440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1736654"/>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Διελκυστίνδα</a:t>
            </a:r>
            <a:endParaRPr lang="el-GR" dirty="0"/>
          </a:p>
        </p:txBody>
      </p:sp>
      <p:sp>
        <p:nvSpPr>
          <p:cNvPr id="3" name="Content Placeholder 2"/>
          <p:cNvSpPr>
            <a:spLocks noGrp="1"/>
          </p:cNvSpPr>
          <p:nvPr>
            <p:ph idx="1"/>
          </p:nvPr>
        </p:nvSpPr>
        <p:spPr/>
        <p:txBody>
          <a:bodyPr>
            <a:normAutofit/>
          </a:bodyPr>
          <a:lstStyle/>
          <a:p>
            <a:r>
              <a:rPr lang="el-GR" sz="2000" dirty="0"/>
              <a:t>Μόλις τελειώσουν όλες οι ομάδες με όλους τους σταθμούς, μαζευόμαστε όλοι μαζί στο κέντρο για την τελευταία δοκιμασία. Εκεί, τα παιδιά πλέον πρέπει να ενωθούν και όλα μαζί να νικήσουν σε διελκυστίνδα τους γονείς, που στο μεταξύ θα έχουν μαζευτεί για τη γιορτή. Φωνάζουμε και τους γονείς και ...φυσικά νικούν τα παιδιά.</a:t>
            </a:r>
          </a:p>
        </p:txBody>
      </p:sp>
      <p:pic>
        <p:nvPicPr>
          <p:cNvPr id="10244" name="Picture 4" descr="C:\Users\KV\AppData\Local\Microsoft\Windows\Temporary Internet Files\Content.IE5\KMZK3UDS\kids-playing-tug-war-2373716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3888" y="4941168"/>
            <a:ext cx="2376264" cy="10495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2451941"/>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Φινάλε...</a:t>
            </a:r>
            <a:endParaRPr lang="el-GR" dirty="0"/>
          </a:p>
        </p:txBody>
      </p:sp>
      <p:sp>
        <p:nvSpPr>
          <p:cNvPr id="3" name="Content Placeholder 2"/>
          <p:cNvSpPr>
            <a:spLocks noGrp="1"/>
          </p:cNvSpPr>
          <p:nvPr>
            <p:ph idx="1"/>
          </p:nvPr>
        </p:nvSpPr>
        <p:spPr/>
        <p:txBody>
          <a:bodyPr>
            <a:normAutofit fontScale="85000" lnSpcReduction="20000"/>
          </a:bodyPr>
          <a:lstStyle/>
          <a:p>
            <a:r>
              <a:rPr lang="el-GR" dirty="0" smtClean="0"/>
              <a:t>Αμέσως μετά </a:t>
            </a:r>
            <a:r>
              <a:rPr lang="el-GR" dirty="0"/>
              <a:t>τη διελκυστίνδα, </a:t>
            </a:r>
            <a:r>
              <a:rPr lang="el-GR" dirty="0" smtClean="0"/>
              <a:t>βαθμοφόροι μεταμφιεσμένοι </a:t>
            </a:r>
            <a:r>
              <a:rPr lang="el-GR" dirty="0"/>
              <a:t>σε ξωτικά (με αυτιά, καπέλο, φόρεμα, μαγικό ραβδί κλπ.) φέρνουν τη </a:t>
            </a:r>
            <a:r>
              <a:rPr lang="el-GR" dirty="0" smtClean="0"/>
              <a:t>μαρμίτα, μια </a:t>
            </a:r>
            <a:r>
              <a:rPr lang="el-GR" dirty="0"/>
              <a:t>μεγάλη κατσαρόλα ή </a:t>
            </a:r>
            <a:r>
              <a:rPr lang="el-GR" dirty="0" smtClean="0"/>
              <a:t>καζάνι, μέσα στην οποία παρασκευάζουμε </a:t>
            </a:r>
            <a:r>
              <a:rPr lang="el-GR" dirty="0"/>
              <a:t>το ελιξήριο που μπορεί είναι π.χ. πορτοκαλάδα με σιρόπι., </a:t>
            </a:r>
            <a:endParaRPr lang="el-GR" dirty="0" smtClean="0"/>
          </a:p>
          <a:p>
            <a:r>
              <a:rPr lang="el-GR" dirty="0" smtClean="0"/>
              <a:t>Τα </a:t>
            </a:r>
            <a:r>
              <a:rPr lang="el-GR" dirty="0"/>
              <a:t>ξωτικά καλούν τα παιδιά να μαζευτούν και τους ζητούν τα σακουλάκια, τα οποία ρίχνουν μέσα σε ένα μικρότερο κατασαρολάκι, κάνουν διάφορα μαγικά και στη συνέχει εμφανίζουν τη μεγάλη μαρμίτα με το το «Ελιξίριο των Χριστουγέννων» και κερνούν όλους τους συγκεντρωμένους με πλαστικά ποτηράκια.</a:t>
            </a:r>
          </a:p>
        </p:txBody>
      </p:sp>
      <p:pic>
        <p:nvPicPr>
          <p:cNvPr id="11267" name="Picture 3" descr="C:\Users\KV\AppData\Local\Microsoft\Windows\Temporary Internet Files\Content.IE5\B9K78CVS\panoramix_g[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4128" y="825090"/>
            <a:ext cx="1522587" cy="12688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9393599"/>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Παρέχονται κεντρικά...</a:t>
            </a:r>
            <a:endParaRPr lang="el-GR" dirty="0"/>
          </a:p>
        </p:txBody>
      </p:sp>
      <p:sp>
        <p:nvSpPr>
          <p:cNvPr id="3" name="Content Placeholder 2"/>
          <p:cNvSpPr>
            <a:spLocks noGrp="1"/>
          </p:cNvSpPr>
          <p:nvPr>
            <p:ph idx="1"/>
          </p:nvPr>
        </p:nvSpPr>
        <p:spPr/>
        <p:txBody>
          <a:bodyPr/>
          <a:lstStyle/>
          <a:p>
            <a:r>
              <a:rPr lang="el-GR" dirty="0" smtClean="0"/>
              <a:t>Μεταμφιέσεις ξωτικών</a:t>
            </a:r>
          </a:p>
          <a:p>
            <a:r>
              <a:rPr lang="el-GR" dirty="0" smtClean="0"/>
              <a:t>Σκουφιά Άι Βασίλη</a:t>
            </a:r>
          </a:p>
          <a:p>
            <a:r>
              <a:rPr lang="el-GR" dirty="0" smtClean="0"/>
              <a:t>Εξειδικευμένα υλικά παιχνιδιών (καταπέλτες, τραμπολίνο  κλπ.)</a:t>
            </a:r>
          </a:p>
          <a:p>
            <a:r>
              <a:rPr lang="el-GR" dirty="0" smtClean="0"/>
              <a:t>Αφίσα, πρόσκληση σε ψηφιακή μορφή</a:t>
            </a:r>
          </a:p>
          <a:p>
            <a:r>
              <a:rPr lang="el-GR" dirty="0" smtClean="0"/>
              <a:t>Χριστουγεννιάτικη μουσική </a:t>
            </a:r>
            <a:r>
              <a:rPr lang="en-US" dirty="0" smtClean="0"/>
              <a:t>mp3</a:t>
            </a:r>
          </a:p>
          <a:p>
            <a:r>
              <a:rPr lang="en-US" dirty="0" smtClean="0"/>
              <a:t>Banner</a:t>
            </a:r>
            <a:endParaRPr lang="el-GR" dirty="0" smtClean="0"/>
          </a:p>
          <a:p>
            <a:endParaRPr lang="el-GR" dirty="0"/>
          </a:p>
        </p:txBody>
      </p:sp>
      <p:pic>
        <p:nvPicPr>
          <p:cNvPr id="12290" name="Picture 2" descr="C:\Users\KV\AppData\Local\Microsoft\Windows\Temporary Internet Files\Content.IE5\A403TMMN\benefits[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3427" y="1340768"/>
            <a:ext cx="1486616" cy="11521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0562908"/>
      </p:ext>
    </p:extLst>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Το Σύστημα φροντίζει για...</a:t>
            </a:r>
            <a:endParaRPr lang="el-GR" dirty="0"/>
          </a:p>
        </p:txBody>
      </p:sp>
      <p:sp>
        <p:nvSpPr>
          <p:cNvPr id="3" name="Content Placeholder 2"/>
          <p:cNvSpPr>
            <a:spLocks noGrp="1"/>
          </p:cNvSpPr>
          <p:nvPr>
            <p:ph idx="1"/>
          </p:nvPr>
        </p:nvSpPr>
        <p:spPr/>
        <p:txBody>
          <a:bodyPr/>
          <a:lstStyle/>
          <a:p>
            <a:r>
              <a:rPr lang="el-GR" dirty="0" smtClean="0"/>
              <a:t>Λοιπά υλικά παιχνιδιών</a:t>
            </a:r>
          </a:p>
          <a:p>
            <a:r>
              <a:rPr lang="el-GR" dirty="0" smtClean="0"/>
              <a:t>Εκτυπώσεις</a:t>
            </a:r>
            <a:r>
              <a:rPr lang="en-US" dirty="0" smtClean="0"/>
              <a:t> </a:t>
            </a:r>
            <a:r>
              <a:rPr lang="el-GR" dirty="0" smtClean="0"/>
              <a:t>αφίσας, προσκλήσεων</a:t>
            </a:r>
          </a:p>
          <a:p>
            <a:r>
              <a:rPr lang="el-GR" dirty="0" smtClean="0"/>
              <a:t>Μπαχαρικά, σακουλάκια</a:t>
            </a:r>
          </a:p>
          <a:p>
            <a:r>
              <a:rPr lang="el-GR" dirty="0" smtClean="0"/>
              <a:t>Μαρμίτα, ελιξήριο, ποτηράκια</a:t>
            </a:r>
          </a:p>
          <a:p>
            <a:r>
              <a:rPr lang="el-GR" dirty="0" smtClean="0"/>
              <a:t>Χαρτόνια, γραφική ύλη</a:t>
            </a:r>
          </a:p>
          <a:p>
            <a:r>
              <a:rPr lang="el-GR" dirty="0" smtClean="0"/>
              <a:t>Ηχοσύστημα</a:t>
            </a:r>
            <a:r>
              <a:rPr lang="en-US" dirty="0" smtClean="0"/>
              <a:t> </a:t>
            </a:r>
            <a:r>
              <a:rPr lang="el-GR" dirty="0" smtClean="0"/>
              <a:t>αναπαραγωγής </a:t>
            </a:r>
            <a:r>
              <a:rPr lang="en-US" dirty="0" smtClean="0"/>
              <a:t>mp3</a:t>
            </a:r>
          </a:p>
          <a:p>
            <a:endParaRPr lang="el-GR" dirty="0"/>
          </a:p>
        </p:txBody>
      </p:sp>
      <p:pic>
        <p:nvPicPr>
          <p:cNvPr id="13319" name="Picture 7" descr="C:\Users\KV\AppData\Local\Microsoft\Windows\Temporary Internet Files\Content.IE5\KMZK3UDS\scout_dx[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2200" y="2852936"/>
            <a:ext cx="2446576" cy="2922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6001801"/>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KV\AppData\Local\Microsoft\Windows\Temporary Internet Files\Content.IE5\CFFD3YPU\Fair_Play_7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6185" y="1124744"/>
            <a:ext cx="7906255" cy="4824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6228281"/>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lixirio"/>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4907" y="572903"/>
            <a:ext cx="3965086" cy="5664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5148064" y="1988840"/>
            <a:ext cx="3105860" cy="2308324"/>
          </a:xfrm>
          <a:prstGeom prst="rect">
            <a:avLst/>
          </a:prstGeom>
        </p:spPr>
        <p:txBody>
          <a:bodyPr wrap="square">
            <a:spAutoFit/>
          </a:bodyPr>
          <a:lstStyle/>
          <a:p>
            <a:pPr algn="r"/>
            <a:r>
              <a:rPr lang="el-GR" sz="2400" b="1" dirty="0" smtClean="0">
                <a:solidFill>
                  <a:srgbClr val="FF0000"/>
                </a:solidFill>
              </a:rPr>
              <a:t>ENA ΧΡΙΣΤΟΥΓΕΝΝΙΑΤΙΚΟ ΠΑΙΧΝΙΔΙ</a:t>
            </a:r>
          </a:p>
          <a:p>
            <a:pPr algn="r"/>
            <a:r>
              <a:rPr lang="el-GR" sz="2400" b="1" dirty="0" smtClean="0">
                <a:solidFill>
                  <a:srgbClr val="FF0000"/>
                </a:solidFill>
              </a:rPr>
              <a:t>ΓΝΩΣΗΣ </a:t>
            </a:r>
          </a:p>
          <a:p>
            <a:pPr algn="r"/>
            <a:r>
              <a:rPr lang="el-GR" sz="2400" b="1" dirty="0" smtClean="0">
                <a:solidFill>
                  <a:srgbClr val="FF0000"/>
                </a:solidFill>
              </a:rPr>
              <a:t>ΣΥΝΑΙΣΘΗΜΑΤΩΝ</a:t>
            </a:r>
          </a:p>
          <a:p>
            <a:pPr algn="r"/>
            <a:r>
              <a:rPr lang="el-GR" sz="2400" b="1" dirty="0" smtClean="0">
                <a:solidFill>
                  <a:srgbClr val="FF0000"/>
                </a:solidFill>
              </a:rPr>
              <a:t>ΠΟΛΙΤΙΣΜΟΥ</a:t>
            </a:r>
            <a:endParaRPr lang="el-GR" sz="2400" b="1" dirty="0">
              <a:solidFill>
                <a:srgbClr val="FF0000"/>
              </a:solidFill>
            </a:endParaRPr>
          </a:p>
        </p:txBody>
      </p:sp>
    </p:spTree>
    <p:extLst>
      <p:ext uri="{BB962C8B-B14F-4D97-AF65-F5344CB8AC3E}">
        <p14:creationId xmlns:p14="http://schemas.microsoft.com/office/powerpoint/2010/main" val="3833263415"/>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Τόπος</a:t>
            </a:r>
            <a:endParaRPr lang="el-GR" dirty="0"/>
          </a:p>
        </p:txBody>
      </p:sp>
      <p:sp>
        <p:nvSpPr>
          <p:cNvPr id="3" name="Content Placeholder 2"/>
          <p:cNvSpPr>
            <a:spLocks noGrp="1"/>
          </p:cNvSpPr>
          <p:nvPr>
            <p:ph idx="1"/>
          </p:nvPr>
        </p:nvSpPr>
        <p:spPr/>
        <p:txBody>
          <a:bodyPr/>
          <a:lstStyle/>
          <a:p>
            <a:r>
              <a:rPr lang="el-GR" dirty="0"/>
              <a:t>Μέχρι και </a:t>
            </a:r>
            <a:r>
              <a:rPr lang="el-GR" dirty="0" smtClean="0"/>
              <a:t>2</a:t>
            </a:r>
            <a:r>
              <a:rPr lang="en-US" dirty="0"/>
              <a:t>5</a:t>
            </a:r>
            <a:r>
              <a:rPr lang="el-GR" dirty="0" smtClean="0"/>
              <a:t> </a:t>
            </a:r>
            <a:r>
              <a:rPr lang="el-GR" dirty="0"/>
              <a:t>Δημοτικά Σχολεία </a:t>
            </a:r>
            <a:r>
              <a:rPr lang="el-GR" dirty="0" smtClean="0"/>
              <a:t>του Δήμου </a:t>
            </a:r>
            <a:r>
              <a:rPr lang="el-GR" dirty="0"/>
              <a:t>Αθηναίων (ΔΙ.Π.Ε. Α΄ Αθήνας), όσα και τα Προσκοπικά Συστήματα της πόλης μας</a:t>
            </a:r>
          </a:p>
        </p:txBody>
      </p:sp>
      <p:pic>
        <p:nvPicPr>
          <p:cNvPr id="2051" name="Picture 3" descr="C:\Users\KV\AppData\Local\Microsoft\Windows\Temporary Internet Files\Content.IE5\B9K78CVS\school[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5816" y="3861048"/>
            <a:ext cx="3203478" cy="2304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5661919"/>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Συµµετέχοντες</a:t>
            </a:r>
          </a:p>
        </p:txBody>
      </p:sp>
      <p:sp>
        <p:nvSpPr>
          <p:cNvPr id="3" name="Content Placeholder 2"/>
          <p:cNvSpPr>
            <a:spLocks noGrp="1"/>
          </p:cNvSpPr>
          <p:nvPr>
            <p:ph idx="1"/>
          </p:nvPr>
        </p:nvSpPr>
        <p:spPr/>
        <p:txBody>
          <a:bodyPr/>
          <a:lstStyle/>
          <a:p>
            <a:r>
              <a:rPr lang="el-GR" dirty="0" smtClean="0"/>
              <a:t>Εκτίμηση: 50 </a:t>
            </a:r>
            <a:r>
              <a:rPr lang="el-GR" dirty="0"/>
              <a:t>-70 </a:t>
            </a:r>
            <a:r>
              <a:rPr lang="el-GR" dirty="0" smtClean="0"/>
              <a:t>μαθητές ανά Σχολείο</a:t>
            </a:r>
            <a:endParaRPr lang="el-GR" dirty="0"/>
          </a:p>
        </p:txBody>
      </p:sp>
      <p:pic>
        <p:nvPicPr>
          <p:cNvPr id="3074" name="Picture 2" descr="C:\Users\KV\AppData\Local\Microsoft\Windows\Temporary Internet Files\Content.IE5\KMZK3UDS\students[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6482" y="3923785"/>
            <a:ext cx="2857500" cy="1685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12176"/>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Ημερομηνίες</a:t>
            </a:r>
          </a:p>
        </p:txBody>
      </p:sp>
      <p:sp>
        <p:nvSpPr>
          <p:cNvPr id="3" name="Content Placeholder 2"/>
          <p:cNvSpPr>
            <a:spLocks noGrp="1"/>
          </p:cNvSpPr>
          <p:nvPr>
            <p:ph idx="1"/>
          </p:nvPr>
        </p:nvSpPr>
        <p:spPr/>
        <p:txBody>
          <a:bodyPr>
            <a:normAutofit fontScale="92500" lnSpcReduction="10000"/>
          </a:bodyPr>
          <a:lstStyle/>
          <a:p>
            <a:r>
              <a:rPr lang="el-GR" dirty="0" smtClean="0"/>
              <a:t>Η περίοδος </a:t>
            </a:r>
            <a:r>
              <a:rPr lang="el-GR" dirty="0"/>
              <a:t>διεξαγωγής είναι οι μήνες Νοέμβριος και </a:t>
            </a:r>
            <a:r>
              <a:rPr lang="el-GR" dirty="0" smtClean="0"/>
              <a:t>Δεκέμβριος, ένα Σάββατο </a:t>
            </a:r>
            <a:r>
              <a:rPr lang="el-GR" dirty="0"/>
              <a:t>ή Κυριακή </a:t>
            </a:r>
            <a:r>
              <a:rPr lang="el-GR" dirty="0" smtClean="0"/>
              <a:t>σε κάθε </a:t>
            </a:r>
            <a:r>
              <a:rPr lang="el-GR" dirty="0"/>
              <a:t>Σχολείο, </a:t>
            </a:r>
            <a:r>
              <a:rPr lang="el-GR" dirty="0" smtClean="0"/>
              <a:t>δηλαδή εκτός </a:t>
            </a:r>
            <a:r>
              <a:rPr lang="el-GR" dirty="0"/>
              <a:t>σχολικού ωραρίου, σε ώρα κατά την οποία ο Σύλλογος Γονέων απασχολεί τα παιδιά με εξωσχολικές </a:t>
            </a:r>
            <a:r>
              <a:rPr lang="el-GR" dirty="0" smtClean="0"/>
              <a:t>δραστηριότητες. </a:t>
            </a:r>
          </a:p>
          <a:p>
            <a:r>
              <a:rPr lang="el-GR" dirty="0" smtClean="0"/>
              <a:t>Το </a:t>
            </a:r>
            <a:r>
              <a:rPr lang="el-GR" dirty="0"/>
              <a:t>παιχνίδι διαρκεί 2 ωρες και μπορεί να διεξαχθεί είτε αντί των </a:t>
            </a:r>
            <a:r>
              <a:rPr lang="el-GR" dirty="0" smtClean="0"/>
              <a:t>εξωσχολικών δραστηριοτήτων, </a:t>
            </a:r>
            <a:r>
              <a:rPr lang="el-GR" dirty="0"/>
              <a:t>είτε αμέσως μετά από αυτές, σε συνεννόηση πάντα με το Σύλλογο Γονέων και Κηδεμόνων και το Διευθυντή του Σχολείου. </a:t>
            </a:r>
            <a:endParaRPr lang="el-GR" b="1" dirty="0"/>
          </a:p>
        </p:txBody>
      </p:sp>
      <p:pic>
        <p:nvPicPr>
          <p:cNvPr id="4098" name="Picture 2" descr="C:\Users\KV\AppData\Local\Microsoft\Windows\Temporary Internet Files\Content.IE5\CFFD3YPU\christmas-trees-clipart[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80112" y="877710"/>
            <a:ext cx="1618103" cy="1368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4369291"/>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Στόχοι</a:t>
            </a:r>
            <a:endParaRPr lang="el-GR" dirty="0"/>
          </a:p>
        </p:txBody>
      </p:sp>
      <p:sp>
        <p:nvSpPr>
          <p:cNvPr id="3" name="Content Placeholder 2"/>
          <p:cNvSpPr>
            <a:spLocks noGrp="1"/>
          </p:cNvSpPr>
          <p:nvPr>
            <p:ph idx="1"/>
          </p:nvPr>
        </p:nvSpPr>
        <p:spPr/>
        <p:txBody>
          <a:bodyPr>
            <a:normAutofit fontScale="92500" lnSpcReduction="20000"/>
          </a:bodyPr>
          <a:lstStyle/>
          <a:p>
            <a:pPr marL="68580" indent="0">
              <a:buNone/>
            </a:pPr>
            <a:r>
              <a:rPr lang="el-GR" dirty="0"/>
              <a:t>Οι στόχοι του προγράµµατος συνοψίζονται στο τρίπτυχο: «ΓΝΩΣΗ – ΣΥΝΑΙΣΘΗΜΑΤΑ -  ΠΟΛΙΤΙΣΜΟΣ»:</a:t>
            </a:r>
          </a:p>
          <a:p>
            <a:r>
              <a:rPr lang="el-GR" dirty="0"/>
              <a:t>Βιωµατική εκπαίδευση και απόκτηση χρήσιμων γνώσεων και δεξιοτήτων, µέσα από το παιχνίδι.</a:t>
            </a:r>
          </a:p>
          <a:p>
            <a:r>
              <a:rPr lang="el-GR" dirty="0"/>
              <a:t>Ενίσχυση του συναισθηματικού κόσμου των παιδιών, με μηνύματα καλωσύνης, αγάπης και αλληλεγγύης.</a:t>
            </a:r>
          </a:p>
          <a:p>
            <a:r>
              <a:rPr lang="el-GR" dirty="0"/>
              <a:t>Γνωριµία µε πολιτιστικά στοιχεία, όπως ήθη, έθιμα και παραδόσεις τα οποία εμπεριέχονται στο μύθο του «Ελιξήριου</a:t>
            </a:r>
            <a:r>
              <a:rPr lang="el-GR" dirty="0" smtClean="0"/>
              <a:t>».</a:t>
            </a:r>
            <a:endParaRPr lang="el-GR" dirty="0"/>
          </a:p>
        </p:txBody>
      </p:sp>
      <p:pic>
        <p:nvPicPr>
          <p:cNvPr id="5122" name="Picture 2" descr="C:\Users\KV\AppData\Local\Microsoft\Windows\Temporary Internet Files\Content.IE5\CFFD3YPU\target[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22928" y="-243408"/>
            <a:ext cx="2852936" cy="28529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6649954"/>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Concept</a:t>
            </a:r>
            <a:endParaRPr lang="el-GR" dirty="0"/>
          </a:p>
        </p:txBody>
      </p:sp>
      <p:sp>
        <p:nvSpPr>
          <p:cNvPr id="3" name="Content Placeholder 2"/>
          <p:cNvSpPr>
            <a:spLocks noGrp="1"/>
          </p:cNvSpPr>
          <p:nvPr>
            <p:ph idx="1"/>
          </p:nvPr>
        </p:nvSpPr>
        <p:spPr/>
        <p:txBody>
          <a:bodyPr>
            <a:normAutofit fontScale="92500" lnSpcReduction="10000"/>
          </a:bodyPr>
          <a:lstStyle/>
          <a:p>
            <a:r>
              <a:rPr lang="el-GR" dirty="0"/>
              <a:t>Ο Άι Βασίλης έχει τη συνταγή του «Ελιξήριου των Χριστουγέννων». Πρόκειται για ένα μαγικό φίλτρο, το οποίο φέρνει την αγάπη στον κόσμο, κάνοντας καλύτερο άνθρωπο αυτόν που θα το δοκιμάσει, </a:t>
            </a:r>
            <a:endParaRPr lang="en-US" dirty="0" smtClean="0"/>
          </a:p>
          <a:p>
            <a:r>
              <a:rPr lang="el-GR" dirty="0" smtClean="0"/>
              <a:t>Τα </a:t>
            </a:r>
            <a:r>
              <a:rPr lang="el-GR" dirty="0"/>
              <a:t>παιδιά πρέπει να βοηθήσουν το ξωτικό, το βοηθό του Άι Βασίλη, να φτιάξει το «Ελιξίριο των Χριστουγέννων» και περνούν διάφορες δοκιμασίες, μέσα από τις οποίες αποκτούν </a:t>
            </a:r>
            <a:r>
              <a:rPr lang="el-GR" dirty="0" smtClean="0"/>
              <a:t>τα </a:t>
            </a:r>
            <a:r>
              <a:rPr lang="el-GR" dirty="0"/>
              <a:t>συστατικά της συνταγής και στο τέλος παρασκευάζουν το μαγικό φίλτρο.</a:t>
            </a:r>
          </a:p>
        </p:txBody>
      </p:sp>
      <p:pic>
        <p:nvPicPr>
          <p:cNvPr id="6146" name="Picture 2" descr="C:\Users\KV\AppData\Local\Microsoft\Windows\Temporary Internet Files\Content.IE5\CFFD3YPU\Santa[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12160" y="870831"/>
            <a:ext cx="1128231" cy="12211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6351312"/>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Οργάνωση</a:t>
            </a:r>
            <a:endParaRPr lang="el-GR" dirty="0"/>
          </a:p>
        </p:txBody>
      </p:sp>
      <p:sp>
        <p:nvSpPr>
          <p:cNvPr id="3" name="Content Placeholder 2"/>
          <p:cNvSpPr>
            <a:spLocks noGrp="1"/>
          </p:cNvSpPr>
          <p:nvPr>
            <p:ph idx="1"/>
          </p:nvPr>
        </p:nvSpPr>
        <p:spPr/>
        <p:txBody>
          <a:bodyPr>
            <a:normAutofit fontScale="77500" lnSpcReduction="20000"/>
          </a:bodyPr>
          <a:lstStyle/>
          <a:p>
            <a:r>
              <a:rPr lang="el-GR" dirty="0"/>
              <a:t>Κλείνουμε </a:t>
            </a:r>
            <a:r>
              <a:rPr lang="el-GR" dirty="0" smtClean="0"/>
              <a:t>ραντεβού </a:t>
            </a:r>
            <a:r>
              <a:rPr lang="el-GR" dirty="0"/>
              <a:t>με το διευθυντή του σχολείου και τον ενημερώνουμε ότι έχουμε τη δυνατότητα να ετοιμάσουμε και να παίξουμε ένα Χριστουγεννιάτικο παιχνίδι στο προαύλιο, για τα παιδιά του σχολείου, σε ώρες εκτός σχολικού </a:t>
            </a:r>
            <a:r>
              <a:rPr lang="el-GR" dirty="0" smtClean="0"/>
              <a:t>ωραρίου, Σάββατο </a:t>
            </a:r>
            <a:r>
              <a:rPr lang="el-GR" dirty="0"/>
              <a:t>ή </a:t>
            </a:r>
            <a:r>
              <a:rPr lang="el-GR" dirty="0" smtClean="0"/>
              <a:t>Κυριακή, </a:t>
            </a:r>
            <a:r>
              <a:rPr lang="el-GR" dirty="0"/>
              <a:t>σε συνεργασία με το Σύλλογο Γονέων και Κηδεμόνων.  </a:t>
            </a:r>
            <a:r>
              <a:rPr lang="el-GR" dirty="0" smtClean="0"/>
              <a:t>Στη </a:t>
            </a:r>
            <a:r>
              <a:rPr lang="el-GR" dirty="0"/>
              <a:t>συνέχεια, ενημερώνουμε </a:t>
            </a:r>
            <a:r>
              <a:rPr lang="el-GR" dirty="0" smtClean="0"/>
              <a:t>το </a:t>
            </a:r>
            <a:r>
              <a:rPr lang="el-GR" dirty="0"/>
              <a:t>Σύλλογο Γονέων </a:t>
            </a:r>
            <a:r>
              <a:rPr lang="el-GR" dirty="0" smtClean="0"/>
              <a:t>και </a:t>
            </a:r>
            <a:r>
              <a:rPr lang="el-GR" dirty="0"/>
              <a:t>συμφωνούμε στην ημέρα και ώρα διεξαγωγής. </a:t>
            </a:r>
            <a:endParaRPr lang="el-GR" dirty="0" smtClean="0"/>
          </a:p>
          <a:p>
            <a:r>
              <a:rPr lang="el-GR" dirty="0" smtClean="0"/>
              <a:t>Λίγες </a:t>
            </a:r>
            <a:r>
              <a:rPr lang="el-GR" dirty="0"/>
              <a:t>μέρες πριν, με την άδεια του </a:t>
            </a:r>
            <a:r>
              <a:rPr lang="el-GR" dirty="0" smtClean="0"/>
              <a:t>Διευθυντή, </a:t>
            </a:r>
            <a:r>
              <a:rPr lang="el-GR" dirty="0"/>
              <a:t>ντυμένοι Αϊβασίληδες μοιράζουμε προσκλήσεις στα παιδιά του </a:t>
            </a:r>
            <a:r>
              <a:rPr lang="el-GR" dirty="0" smtClean="0"/>
              <a:t>σχολείου </a:t>
            </a:r>
            <a:r>
              <a:rPr lang="el-GR" dirty="0"/>
              <a:t>και τοποθετούμε απλές, χαρούμενες αφίσες στο σχολικό χώρο. Οι προσκλήσεις καλούν τα παιδιά να έλθουν στο σχολείο, μαζί με τους γονείς </a:t>
            </a:r>
            <a:r>
              <a:rPr lang="el-GR" dirty="0" smtClean="0"/>
              <a:t>τους και να παίξουν.</a:t>
            </a:r>
            <a:endParaRPr lang="el-GR" dirty="0"/>
          </a:p>
        </p:txBody>
      </p:sp>
      <p:pic>
        <p:nvPicPr>
          <p:cNvPr id="7171" name="Picture 3" descr="C:\Users\KV\AppData\Local\Microsoft\Windows\Temporary Internet Files\Content.IE5\CFFD3YPU\Teacher_clip_art[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3059" y="812097"/>
            <a:ext cx="1584176" cy="14091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1477088"/>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5979" y="836712"/>
            <a:ext cx="7998469" cy="55331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1943093"/>
      </p:ext>
    </p:extLst>
  </p:cSld>
  <p:clrMapOvr>
    <a:masterClrMapping/>
  </p:clrMapOvr>
  <p:transition spd="slow">
    <p:push dir="u"/>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91</TotalTime>
  <Words>817</Words>
  <Application>Microsoft Office PowerPoint</Application>
  <PresentationFormat>On-screen Show (4:3)</PresentationFormat>
  <Paragraphs>50</Paragraphs>
  <Slides>16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16</vt:i4>
      </vt:variant>
    </vt:vector>
  </HeadingPairs>
  <TitlesOfParts>
    <vt:vector size="19" baseType="lpstr">
      <vt:lpstr>Century Gothic</vt:lpstr>
      <vt:lpstr>Wingdings 2</vt:lpstr>
      <vt:lpstr>Austin</vt:lpstr>
      <vt:lpstr>«Το Ελιξήριο  των Χριστουγέννων»</vt:lpstr>
      <vt:lpstr>PowerPoint Presentation</vt:lpstr>
      <vt:lpstr>Τόπος</vt:lpstr>
      <vt:lpstr>Συµµετέχοντες</vt:lpstr>
      <vt:lpstr>Ημερομηνίες</vt:lpstr>
      <vt:lpstr>Στόχοι</vt:lpstr>
      <vt:lpstr>Concept</vt:lpstr>
      <vt:lpstr>Οργάνωση</vt:lpstr>
      <vt:lpstr>PowerPoint Presentation</vt:lpstr>
      <vt:lpstr>Διεξαγωγή</vt:lpstr>
      <vt:lpstr>Παίζουμε...</vt:lpstr>
      <vt:lpstr>Διελκυστίνδα</vt:lpstr>
      <vt:lpstr>Φινάλε...</vt:lpstr>
      <vt:lpstr>Παρέχονται κεντρικά...</vt:lpstr>
      <vt:lpstr>Το Σύστημα φροντίζει για...</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«Το Ελιξήριο  των Χριστουγέννων»</dc:title>
  <dc:creator>KV</dc:creator>
  <cp:lastModifiedBy>caroline</cp:lastModifiedBy>
  <cp:revision>9</cp:revision>
  <dcterms:created xsi:type="dcterms:W3CDTF">2015-10-13T20:26:28Z</dcterms:created>
  <dcterms:modified xsi:type="dcterms:W3CDTF">2015-10-31T07:32:44Z</dcterms:modified>
</cp:coreProperties>
</file>